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8" r:id="rId7"/>
    <p:sldId id="269" r:id="rId8"/>
    <p:sldId id="270" r:id="rId9"/>
    <p:sldId id="271" r:id="rId10"/>
    <p:sldId id="261" r:id="rId11"/>
    <p:sldId id="264" r:id="rId12"/>
    <p:sldId id="263" r:id="rId13"/>
    <p:sldId id="274" r:id="rId14"/>
    <p:sldId id="265" r:id="rId15"/>
    <p:sldId id="266" r:id="rId16"/>
    <p:sldId id="267" r:id="rId17"/>
    <p:sldId id="260" r:id="rId18"/>
    <p:sldId id="272" r:id="rId19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sr-Latn-CS" dirty="0" smtClean="0"/>
                      <a:t>40 %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sr-Latn-CS" dirty="0" smtClean="0"/>
                      <a:t>21%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sr-Latn-CS" baseline="0" dirty="0" smtClean="0"/>
                      <a:t>20%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sr-Latn-CS" dirty="0" smtClean="0"/>
                      <a:t>19%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Bački Petrovac</c:v>
                </c:pt>
                <c:pt idx="1">
                  <c:v>Maglić</c:v>
                </c:pt>
                <c:pt idx="2">
                  <c:v>Kulpin</c:v>
                </c:pt>
                <c:pt idx="3">
                  <c:v>Gložan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</c:v>
                </c:pt>
                <c:pt idx="1">
                  <c:v>24</c:v>
                </c:pt>
                <c:pt idx="2">
                  <c:v>25</c:v>
                </c:pt>
                <c:pt idx="3">
                  <c:v>14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510C-6AEA-4370-8AD8-DF8C8A18CF7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951C-08DF-42CB-9C8E-D0F6CDC7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510C-6AEA-4370-8AD8-DF8C8A18CF7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951C-08DF-42CB-9C8E-D0F6CDC7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510C-6AEA-4370-8AD8-DF8C8A18CF7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951C-08DF-42CB-9C8E-D0F6CDC7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510C-6AEA-4370-8AD8-DF8C8A18CF7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951C-08DF-42CB-9C8E-D0F6CDC7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510C-6AEA-4370-8AD8-DF8C8A18CF7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951C-08DF-42CB-9C8E-D0F6CDC7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510C-6AEA-4370-8AD8-DF8C8A18CF7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951C-08DF-42CB-9C8E-D0F6CDC7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510C-6AEA-4370-8AD8-DF8C8A18CF7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951C-08DF-42CB-9C8E-D0F6CDC7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510C-6AEA-4370-8AD8-DF8C8A18CF7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951C-08DF-42CB-9C8E-D0F6CDC7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510C-6AEA-4370-8AD8-DF8C8A18CF7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951C-08DF-42CB-9C8E-D0F6CDC7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510C-6AEA-4370-8AD8-DF8C8A18CF7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951C-08DF-42CB-9C8E-D0F6CDC7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510C-6AEA-4370-8AD8-DF8C8A18CF7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951C-08DF-42CB-9C8E-D0F6CDC7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0510C-6AEA-4370-8AD8-DF8C8A18CF7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0951C-08DF-42CB-9C8E-D0F6CDC7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6552" y="-387424"/>
            <a:ext cx="9828584" cy="5400600"/>
          </a:xfrm>
        </p:spPr>
        <p:txBody>
          <a:bodyPr>
            <a:normAutofit/>
          </a:bodyPr>
          <a:lstStyle/>
          <a:p>
            <a:r>
              <a:rPr lang="sr-Latn-CS" sz="6600" dirty="0" smtClean="0"/>
              <a:t>      PRIPREMNI      PREDŠKOLSKI PROGRAM</a:t>
            </a:r>
            <a:br>
              <a:rPr lang="sr-Latn-CS" sz="6600" dirty="0" smtClean="0"/>
            </a:br>
            <a:r>
              <a:rPr lang="sr-Latn-CS" sz="6600" dirty="0" smtClean="0"/>
              <a:t/>
            </a:r>
            <a:br>
              <a:rPr lang="sr-Latn-CS" sz="6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2050" name="Picture 2" descr="C:\Users\Administrator\Desktop\Slike 2014 2015 Letopis\Zora i Alenka\IMG_0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5907011" cy="4070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/>
            </a:r>
            <a:br>
              <a:rPr lang="sr-Latn-CS" dirty="0" smtClean="0"/>
            </a:br>
            <a:r>
              <a:rPr lang="en-US" b="1" dirty="0" err="1" smtClean="0"/>
              <a:t>Kako</a:t>
            </a:r>
            <a:r>
              <a:rPr lang="en-US" b="1" dirty="0" smtClean="0"/>
              <a:t> </a:t>
            </a:r>
            <a:r>
              <a:rPr lang="en-US" b="1" dirty="0" err="1" smtClean="0"/>
              <a:t>roditelji</a:t>
            </a:r>
            <a:r>
              <a:rPr lang="en-US" b="1" dirty="0" smtClean="0"/>
              <a:t> </a:t>
            </a:r>
            <a:r>
              <a:rPr lang="en-US" b="1" dirty="0" err="1" smtClean="0"/>
              <a:t>mogu</a:t>
            </a:r>
            <a:r>
              <a:rPr lang="en-US" b="1" dirty="0" smtClean="0"/>
              <a:t> </a:t>
            </a:r>
            <a:r>
              <a:rPr lang="en-US" b="1" dirty="0" err="1" smtClean="0"/>
              <a:t>pomo</a:t>
            </a:r>
            <a:r>
              <a:rPr lang="sr-Latn-CS" b="1" dirty="0" smtClean="0"/>
              <a:t>ć</a:t>
            </a:r>
            <a:r>
              <a:rPr lang="en-US" b="1" dirty="0" err="1" smtClean="0"/>
              <a:t>i</a:t>
            </a:r>
            <a:r>
              <a:rPr lang="en-US" b="1" dirty="0" smtClean="0"/>
              <a:t> u </a:t>
            </a:r>
            <a:r>
              <a:rPr lang="en-US" b="1" dirty="0" err="1" smtClean="0"/>
              <a:t>pripremi</a:t>
            </a:r>
            <a:r>
              <a:rPr lang="en-US" b="1" dirty="0" smtClean="0"/>
              <a:t> </a:t>
            </a:r>
            <a:r>
              <a:rPr lang="sr-Latn-CS" b="1" dirty="0" err="1" smtClean="0"/>
              <a:t>z</a:t>
            </a:r>
            <a:r>
              <a:rPr lang="en-US" b="1" dirty="0" smtClean="0"/>
              <a:t>a </a:t>
            </a:r>
            <a:r>
              <a:rPr lang="sr-Latn-CS" b="1" dirty="0" smtClean="0"/>
              <a:t>š</a:t>
            </a:r>
            <a:r>
              <a:rPr lang="en-US" b="1" dirty="0" err="1" smtClean="0"/>
              <a:t>kolu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7112" y="2412940"/>
            <a:ext cx="3503040" cy="371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18859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loud Callout 7"/>
          <p:cNvSpPr/>
          <p:nvPr/>
        </p:nvSpPr>
        <p:spPr>
          <a:xfrm>
            <a:off x="3131840" y="4149080"/>
            <a:ext cx="2376264" cy="1800200"/>
          </a:xfrm>
          <a:prstGeom prst="cloudCallout">
            <a:avLst>
              <a:gd name="adj1" fmla="val -74706"/>
              <a:gd name="adj2" fmla="val -73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Da li će naučiti da čita i piše?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3563888" y="1556792"/>
            <a:ext cx="2376264" cy="1800200"/>
          </a:xfrm>
          <a:prstGeom prst="cloudCallout">
            <a:avLst>
              <a:gd name="adj1" fmla="val -107415"/>
              <a:gd name="adj2" fmla="val 53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Koliko se razlikuje od druge dece?</a:t>
            </a:r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1763688" y="332656"/>
            <a:ext cx="2376264" cy="1800200"/>
          </a:xfrm>
          <a:prstGeom prst="cloudCallout">
            <a:avLst>
              <a:gd name="adj1" fmla="val -33916"/>
              <a:gd name="adj2" fmla="val 81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Kako će se uklopiti među vršnjake?</a:t>
            </a:r>
            <a:endParaRPr lang="en-US" dirty="0"/>
          </a:p>
        </p:txBody>
      </p:sp>
      <p:sp>
        <p:nvSpPr>
          <p:cNvPr id="11" name="Cloud Callout 10"/>
          <p:cNvSpPr/>
          <p:nvPr/>
        </p:nvSpPr>
        <p:spPr>
          <a:xfrm>
            <a:off x="6516216" y="2852936"/>
            <a:ext cx="2376264" cy="1800200"/>
          </a:xfrm>
          <a:prstGeom prst="cloudCallout">
            <a:avLst>
              <a:gd name="adj1" fmla="val -82017"/>
              <a:gd name="adj2" fmla="val -3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Da li je moje dete dovoljno dobro?</a:t>
            </a:r>
            <a:endParaRPr lang="en-US" dirty="0"/>
          </a:p>
        </p:txBody>
      </p:sp>
      <p:sp>
        <p:nvSpPr>
          <p:cNvPr id="12" name="Cloud Callout 11"/>
          <p:cNvSpPr/>
          <p:nvPr/>
        </p:nvSpPr>
        <p:spPr>
          <a:xfrm>
            <a:off x="6012160" y="4725144"/>
            <a:ext cx="2376264" cy="1800200"/>
          </a:xfrm>
          <a:prstGeom prst="cloudCallout">
            <a:avLst>
              <a:gd name="adj1" fmla="val -71627"/>
              <a:gd name="adj2" fmla="val -78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Da li će učiteljica imati dovoljno razumevanja za njega?</a:t>
            </a:r>
            <a:endParaRPr lang="en-US" dirty="0"/>
          </a:p>
        </p:txBody>
      </p:sp>
      <p:sp>
        <p:nvSpPr>
          <p:cNvPr id="14" name="Cloud Callout 13"/>
          <p:cNvSpPr/>
          <p:nvPr/>
        </p:nvSpPr>
        <p:spPr>
          <a:xfrm>
            <a:off x="6444208" y="188640"/>
            <a:ext cx="2448272" cy="1872208"/>
          </a:xfrm>
          <a:prstGeom prst="cloudCallout">
            <a:avLst>
              <a:gd name="adj1" fmla="val -61622"/>
              <a:gd name="adj2" fmla="val 51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Da li će uspeti da savlada sve što se od njega očekuje?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7772400" cy="2982193"/>
          </a:xfrm>
        </p:spPr>
        <p:txBody>
          <a:bodyPr>
            <a:normAutofit fontScale="90000"/>
          </a:bodyPr>
          <a:lstStyle/>
          <a:p>
            <a:pPr algn="l"/>
            <a:r>
              <a:rPr lang="sr-Latn-CS" sz="3200" b="1" dirty="0" smtClean="0"/>
              <a:t/>
            </a:r>
            <a:br>
              <a:rPr lang="sr-Latn-CS" sz="3200" b="1" dirty="0" smtClean="0"/>
            </a:br>
            <a:r>
              <a:rPr lang="sr-Latn-CS" sz="3200" b="1" dirty="0" smtClean="0"/>
              <a:t/>
            </a:r>
            <a:br>
              <a:rPr lang="sr-Latn-CS" sz="3200" b="1" dirty="0" smtClean="0"/>
            </a:br>
            <a:r>
              <a:rPr lang="sr-Latn-CS" sz="3200" b="1" dirty="0" smtClean="0"/>
              <a:t/>
            </a:r>
            <a:br>
              <a:rPr lang="sr-Latn-CS" sz="3200" b="1" dirty="0" smtClean="0"/>
            </a:br>
            <a:r>
              <a:rPr lang="sr-Latn-CS" sz="3200" b="1" dirty="0" smtClean="0"/>
              <a:t> </a:t>
            </a:r>
            <a:br>
              <a:rPr lang="sr-Latn-CS" sz="3200" b="1" dirty="0" smtClean="0"/>
            </a:br>
            <a:r>
              <a:rPr lang="sr-Latn-CS" sz="3200" b="1" dirty="0" smtClean="0"/>
              <a:t/>
            </a:r>
            <a:br>
              <a:rPr lang="sr-Latn-CS" sz="3200" b="1" dirty="0" smtClean="0"/>
            </a:br>
            <a:r>
              <a:rPr lang="sr-Latn-CS" sz="3200" b="1" dirty="0" smtClean="0"/>
              <a:t/>
            </a:r>
            <a:br>
              <a:rPr lang="sr-Latn-CS" sz="3200" b="1" dirty="0" smtClean="0"/>
            </a:br>
            <a:r>
              <a:rPr lang="sr-Latn-CS" sz="3200" b="1" i="1" dirty="0" smtClean="0"/>
              <a:t>Postavite pitanja:</a:t>
            </a:r>
            <a:br>
              <a:rPr lang="sr-Latn-CS" sz="3200" b="1" i="1" dirty="0" smtClean="0"/>
            </a:br>
            <a:r>
              <a:rPr lang="sr-Latn-CS" sz="3200" b="1" dirty="0" smtClean="0"/>
              <a:t/>
            </a:r>
            <a:br>
              <a:rPr lang="sr-Latn-CS" sz="3200" b="1" dirty="0" smtClean="0"/>
            </a:br>
            <a:r>
              <a:rPr lang="sr-Latn-CS" sz="3200" b="1" dirty="0" smtClean="0"/>
              <a:t>Kako se moje dete ponaša u grupi, vrtiću, na ulici, u igri sa vršnjacima? </a:t>
            </a:r>
            <a:br>
              <a:rPr lang="sr-Latn-CS" sz="3200" b="1" dirty="0" smtClean="0"/>
            </a:br>
            <a:r>
              <a:rPr lang="sr-Latn-CS" sz="3200" b="1" dirty="0" smtClean="0"/>
              <a:t>Da li ulazi u konflikte češće </a:t>
            </a:r>
            <a:br>
              <a:rPr lang="sr-Latn-CS" sz="3200" b="1" dirty="0" smtClean="0"/>
            </a:br>
            <a:r>
              <a:rPr lang="sr-Latn-CS" sz="3200" b="1" dirty="0" smtClean="0"/>
              <a:t>ili ređe od drugih? </a:t>
            </a:r>
            <a:br>
              <a:rPr lang="sr-Latn-CS" sz="3200" b="1" dirty="0" smtClean="0"/>
            </a:br>
            <a:r>
              <a:rPr lang="sr-Latn-CS" sz="3200" b="1" dirty="0" smtClean="0"/>
              <a:t>Ume li da sarađuje,</a:t>
            </a:r>
            <a:br>
              <a:rPr lang="sr-Latn-CS" sz="3200" b="1" dirty="0" smtClean="0"/>
            </a:br>
            <a:r>
              <a:rPr lang="sr-Latn-CS" sz="3200" b="1" dirty="0" smtClean="0"/>
              <a:t> da čeka svoj red, </a:t>
            </a:r>
            <a:br>
              <a:rPr lang="sr-Latn-CS" sz="3200" b="1" dirty="0" smtClean="0"/>
            </a:br>
            <a:r>
              <a:rPr lang="sr-Latn-CS" sz="3200" b="1" dirty="0" smtClean="0"/>
              <a:t>da sasluša drugog?</a:t>
            </a:r>
            <a:br>
              <a:rPr lang="sr-Latn-CS" sz="3200" b="1" dirty="0" smtClean="0"/>
            </a:br>
            <a:r>
              <a:rPr lang="sr-Latn-CS" sz="3200" b="1" dirty="0" smtClean="0"/>
              <a:t/>
            </a:r>
            <a:br>
              <a:rPr lang="sr-Latn-CS" sz="3200" b="1" dirty="0" smtClean="0"/>
            </a:b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76672"/>
            <a:ext cx="2088232" cy="196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81128"/>
            <a:ext cx="2397392" cy="141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208912" cy="5760640"/>
          </a:xfrm>
        </p:spPr>
        <p:txBody>
          <a:bodyPr>
            <a:normAutofit fontScale="92500" lnSpcReduction="20000"/>
          </a:bodyPr>
          <a:lstStyle/>
          <a:p>
            <a:endParaRPr lang="sr-Latn-CS" dirty="0" smtClean="0"/>
          </a:p>
          <a:p>
            <a:r>
              <a:rPr lang="sr-Latn-CS" sz="3500" dirty="0" smtClean="0"/>
              <a:t> Razvijajte detetove sposobnosti </a:t>
            </a:r>
          </a:p>
          <a:p>
            <a:pPr>
              <a:buNone/>
            </a:pPr>
            <a:r>
              <a:rPr lang="sr-Latn-CS" sz="3500" b="1" dirty="0" smtClean="0"/>
              <a:t>       </a:t>
            </a:r>
            <a:r>
              <a:rPr lang="sr-Latn-CS" sz="3500" b="1" u="sng" dirty="0" smtClean="0"/>
              <a:t>OPAŽANJA I POSMATRANJA</a:t>
            </a:r>
          </a:p>
          <a:p>
            <a:r>
              <a:rPr lang="sr-Latn-CS" sz="3500" dirty="0" smtClean="0"/>
              <a:t>( podstičite ih da detaljno pričaju o svemu što vide...)</a:t>
            </a:r>
          </a:p>
          <a:p>
            <a:endParaRPr lang="sr-Latn-CS" sz="3500" dirty="0" smtClean="0"/>
          </a:p>
          <a:p>
            <a:r>
              <a:rPr lang="sr-Latn-CS" sz="3500" dirty="0" smtClean="0"/>
              <a:t> </a:t>
            </a:r>
            <a:r>
              <a:rPr lang="sr-Latn-CS" sz="3500" b="1" dirty="0" smtClean="0"/>
              <a:t>Bogaćenje rečnika i pravilnost izgovora </a:t>
            </a:r>
          </a:p>
          <a:p>
            <a:endParaRPr lang="sr-Latn-CS" sz="3500" b="1" dirty="0" smtClean="0"/>
          </a:p>
          <a:p>
            <a:r>
              <a:rPr lang="sr-Latn-CS" sz="3500" b="1" dirty="0" smtClean="0"/>
              <a:t>-  Igrajte se sa detetom</a:t>
            </a:r>
            <a:r>
              <a:rPr lang="sr-Latn-CS" sz="3500" dirty="0" smtClean="0"/>
              <a:t/>
            </a:r>
            <a:br>
              <a:rPr lang="sr-Latn-CS" sz="3500" dirty="0" smtClean="0"/>
            </a:br>
            <a:r>
              <a:rPr lang="sr-Latn-CS" sz="3500" dirty="0" smtClean="0"/>
              <a:t>( društvene igre sa gotovim pravilima)</a:t>
            </a:r>
          </a:p>
          <a:p>
            <a:endParaRPr lang="sr-Latn-CS" sz="3500" b="1" dirty="0" smtClean="0"/>
          </a:p>
          <a:p>
            <a:r>
              <a:rPr lang="sr-Latn-CS" sz="3500" b="1" dirty="0" smtClean="0"/>
              <a:t>Podstičite njegovu radoznalost</a:t>
            </a:r>
            <a:endParaRPr lang="en-US" sz="3500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566738"/>
          </a:xfrm>
        </p:spPr>
        <p:txBody>
          <a:bodyPr>
            <a:noAutofit/>
          </a:bodyPr>
          <a:lstStyle/>
          <a:p>
            <a:r>
              <a:rPr lang="sr-Latn-CS" sz="4000" b="1" dirty="0" smtClean="0"/>
              <a:t/>
            </a:r>
            <a:br>
              <a:rPr lang="sr-Latn-CS" sz="4000" b="1" dirty="0" smtClean="0"/>
            </a:br>
            <a:r>
              <a:rPr lang="sr-Latn-CS" sz="4000" dirty="0" smtClean="0"/>
              <a:t/>
            </a:r>
            <a:br>
              <a:rPr lang="sr-Latn-CS" sz="4000" dirty="0" smtClean="0"/>
            </a:br>
            <a:r>
              <a:rPr lang="sr-Latn-CS" sz="4000" dirty="0" smtClean="0"/>
              <a:t/>
            </a:r>
            <a:br>
              <a:rPr lang="sr-Latn-CS" sz="4000" dirty="0" smtClean="0"/>
            </a:br>
            <a:r>
              <a:rPr lang="sr-Latn-CS" sz="4000" b="1" dirty="0" smtClean="0"/>
              <a:t>PODSTIČITE RAZVOJ FINE MOTORIKE</a:t>
            </a:r>
            <a:endParaRPr lang="en-US" sz="4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932040" y="1340768"/>
            <a:ext cx="3672408" cy="4392488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r-Latn-CS" sz="2400" dirty="0" smtClean="0"/>
              <a:t> </a:t>
            </a:r>
            <a:r>
              <a:rPr lang="sr-Latn-CS" sz="2400" b="1" dirty="0" smtClean="0"/>
              <a:t>PREDUSLOV ZA PISANJE</a:t>
            </a:r>
          </a:p>
          <a:p>
            <a:endParaRPr lang="sr-Latn-CS" sz="2400" dirty="0" smtClean="0"/>
          </a:p>
          <a:p>
            <a:pPr>
              <a:buFont typeface="Arial" pitchFamily="34" charset="0"/>
              <a:buChar char="•"/>
            </a:pPr>
            <a:r>
              <a:rPr lang="sr-Latn-CS" sz="2400" dirty="0" smtClean="0"/>
              <a:t> Jača mišiće šake</a:t>
            </a:r>
          </a:p>
          <a:p>
            <a:pPr>
              <a:buFont typeface="Arial" pitchFamily="34" charset="0"/>
              <a:buChar char="•"/>
            </a:pPr>
            <a:endParaRPr lang="sr-Latn-CS" sz="2400" dirty="0" smtClean="0"/>
          </a:p>
          <a:p>
            <a:pPr>
              <a:buFont typeface="Arial" pitchFamily="34" charset="0"/>
              <a:buChar char="•"/>
            </a:pPr>
            <a:r>
              <a:rPr lang="sr-Latn-CS" sz="2400" dirty="0" smtClean="0"/>
              <a:t>Poboljšava njenu spretnost</a:t>
            </a:r>
          </a:p>
          <a:p>
            <a:pPr>
              <a:buFont typeface="Arial" pitchFamily="34" charset="0"/>
              <a:buChar char="•"/>
            </a:pPr>
            <a:endParaRPr lang="sr-Latn-CS" sz="2400" dirty="0" smtClean="0"/>
          </a:p>
          <a:p>
            <a:pPr>
              <a:buFont typeface="Arial" pitchFamily="34" charset="0"/>
              <a:buChar char="•"/>
            </a:pPr>
            <a:r>
              <a:rPr lang="sr-Latn-CS" sz="2400" dirty="0" smtClean="0"/>
              <a:t>Razvija koordinaciju oka i ruke</a:t>
            </a:r>
          </a:p>
          <a:p>
            <a:endParaRPr lang="sr-Latn-CS" sz="2400" dirty="0" smtClean="0"/>
          </a:p>
          <a:p>
            <a:pPr>
              <a:buFont typeface="Arial" pitchFamily="34" charset="0"/>
              <a:buChar char="•"/>
            </a:pPr>
            <a:r>
              <a:rPr lang="sr-Latn-CS" sz="2400" dirty="0" smtClean="0"/>
              <a:t>Razvija koncentraciju</a:t>
            </a:r>
          </a:p>
          <a:p>
            <a:pPr>
              <a:buFont typeface="Arial" pitchFamily="34" charset="0"/>
              <a:buChar char="•"/>
            </a:pPr>
            <a:endParaRPr lang="sr-Latn-CS" sz="2400" dirty="0" smtClean="0"/>
          </a:p>
          <a:p>
            <a:pPr>
              <a:buFont typeface="Arial" pitchFamily="34" charset="0"/>
              <a:buChar char="•"/>
            </a:pPr>
            <a:r>
              <a:rPr lang="sr-Latn-CS" sz="2400" dirty="0" smtClean="0"/>
              <a:t>OBRATITE PAŽNJU NA PRAVILNO DRŽANJE I UPOTREBU OLOVKE</a:t>
            </a:r>
            <a:endParaRPr lang="en-US" sz="24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>
          <a:xfrm>
            <a:off x="467544" y="1484784"/>
            <a:ext cx="5486400" cy="4114800"/>
          </a:xfrm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5328592" cy="5616624"/>
          </a:xfrm>
        </p:spPr>
        <p:txBody>
          <a:bodyPr/>
          <a:lstStyle/>
          <a:p>
            <a:r>
              <a:rPr lang="sr-Latn-CS" dirty="0" smtClean="0">
                <a:solidFill>
                  <a:schemeClr val="tx1"/>
                </a:solidFill>
              </a:rPr>
              <a:t>Igre koje podstiču razvoj </a:t>
            </a:r>
          </a:p>
          <a:p>
            <a:r>
              <a:rPr lang="sr-Latn-CS" b="1" dirty="0" smtClean="0">
                <a:solidFill>
                  <a:schemeClr val="tx1"/>
                </a:solidFill>
              </a:rPr>
              <a:t>FINE MOTORIKE</a:t>
            </a:r>
          </a:p>
          <a:p>
            <a:endParaRPr lang="sr-Latn-CS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sr-Latn-CS" dirty="0" smtClean="0">
                <a:solidFill>
                  <a:schemeClr val="tx1"/>
                </a:solidFill>
              </a:rPr>
              <a:t> Igra sitnim konstruktorima</a:t>
            </a:r>
          </a:p>
          <a:p>
            <a:pPr algn="l">
              <a:buFont typeface="Arial" pitchFamily="34" charset="0"/>
              <a:buChar char="•"/>
            </a:pPr>
            <a:r>
              <a:rPr lang="sr-Latn-CS" dirty="0" smtClean="0">
                <a:solidFill>
                  <a:schemeClr val="tx1"/>
                </a:solidFill>
              </a:rPr>
              <a:t> Plastelin, glina...</a:t>
            </a:r>
          </a:p>
          <a:p>
            <a:pPr algn="l">
              <a:buFont typeface="Arial" pitchFamily="34" charset="0"/>
              <a:buChar char="•"/>
            </a:pPr>
            <a:r>
              <a:rPr lang="sr-Latn-CS" dirty="0" smtClean="0">
                <a:solidFill>
                  <a:schemeClr val="tx1"/>
                </a:solidFill>
              </a:rPr>
              <a:t> Provlačenje pertli kroz otvore</a:t>
            </a:r>
          </a:p>
          <a:p>
            <a:pPr algn="l">
              <a:buFont typeface="Arial" pitchFamily="34" charset="0"/>
              <a:buChar char="•"/>
            </a:pPr>
            <a:r>
              <a:rPr lang="sr-Latn-CS" dirty="0" smtClean="0">
                <a:solidFill>
                  <a:schemeClr val="tx1"/>
                </a:solidFill>
              </a:rPr>
              <a:t> Cepkanje papira, lepljenje</a:t>
            </a:r>
          </a:p>
          <a:p>
            <a:pPr algn="l">
              <a:buFont typeface="Arial" pitchFamily="34" charset="0"/>
              <a:buChar char="•"/>
            </a:pPr>
            <a:r>
              <a:rPr lang="sr-Latn-CS" dirty="0" smtClean="0">
                <a:solidFill>
                  <a:schemeClr val="tx1"/>
                </a:solidFill>
              </a:rPr>
              <a:t> Crtanje, bojanje</a:t>
            </a:r>
          </a:p>
          <a:p>
            <a:pPr algn="l">
              <a:buFont typeface="Arial" pitchFamily="34" charset="0"/>
              <a:buChar char="•"/>
            </a:pPr>
            <a:r>
              <a:rPr lang="sr-Latn-CS" dirty="0" smtClean="0">
                <a:solidFill>
                  <a:schemeClr val="tx1"/>
                </a:solidFill>
              </a:rPr>
              <a:t> </a:t>
            </a:r>
            <a:r>
              <a:rPr lang="sr-Latn-CS" b="1" dirty="0" smtClean="0">
                <a:solidFill>
                  <a:schemeClr val="tx1"/>
                </a:solidFill>
              </a:rPr>
              <a:t>SECKANJE MAKAZAMA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95936" y="260648"/>
            <a:ext cx="4824536" cy="5865515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Razvijajte detetovu </a:t>
            </a:r>
            <a:r>
              <a:rPr lang="sr-Latn-CS" b="1" dirty="0" smtClean="0"/>
              <a:t>samostalnost</a:t>
            </a:r>
            <a:r>
              <a:rPr lang="sr-Latn-CS" dirty="0" smtClean="0"/>
              <a:t> ( u oblačenju, obuvanju, hranjenju, vezivanju pertli, oblačenju jakne...)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Razvijajte kod deteta </a:t>
            </a:r>
            <a:r>
              <a:rPr lang="sr-Latn-CS" b="1" dirty="0" smtClean="0"/>
              <a:t>pozitivnu sliku o sebi- ne propustite priliku da ga pohvalite za sve što je dobro uradilo</a:t>
            </a:r>
          </a:p>
          <a:p>
            <a:endParaRPr lang="sr-Latn-CS" b="1" dirty="0" smtClean="0"/>
          </a:p>
          <a:p>
            <a:r>
              <a:rPr lang="sr-Latn-CS" dirty="0" smtClean="0"/>
              <a:t>Omogućiti mu </a:t>
            </a:r>
            <a:r>
              <a:rPr lang="sr-Latn-CS" b="1" dirty="0" smtClean="0"/>
              <a:t>druženje sa vršnjacima</a:t>
            </a:r>
          </a:p>
          <a:p>
            <a:endParaRPr lang="sr-Latn-CS" b="1" dirty="0" smtClean="0"/>
          </a:p>
          <a:p>
            <a:r>
              <a:rPr lang="sr-Latn-CS" b="1" dirty="0" smtClean="0"/>
              <a:t>DETE PRE POLASKA U ŠKOLU NE MORA DA NAUČI DA ČITA I PIŠE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354162"/>
          </a:xfrm>
        </p:spPr>
        <p:txBody>
          <a:bodyPr>
            <a:normAutofit/>
          </a:bodyPr>
          <a:lstStyle/>
          <a:p>
            <a:r>
              <a:rPr lang="sr-Latn-CS" sz="4000" b="1" dirty="0" smtClean="0"/>
              <a:t>Aktivnosti vezane za upis u prvi razred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637112"/>
          </a:xfrm>
        </p:spPr>
        <p:txBody>
          <a:bodyPr>
            <a:normAutofit fontScale="77500" lnSpcReduction="20000"/>
          </a:bodyPr>
          <a:lstStyle/>
          <a:p>
            <a:r>
              <a:rPr lang="sr-Latn-CS" b="1" dirty="0" smtClean="0"/>
              <a:t>Tokom marta i aprila</a:t>
            </a:r>
          </a:p>
          <a:p>
            <a:pPr>
              <a:buNone/>
            </a:pPr>
            <a:r>
              <a:rPr lang="sr-Latn-CS" dirty="0" smtClean="0"/>
              <a:t>     Upis dece u prvi razred. Na upis dete dovodi roditelj ili staratelj, prema utvrđenom rasporedu koji će biti na pozivu. Poziv će biti uručen u </a:t>
            </a:r>
            <a:r>
              <a:rPr lang="sr-Latn-CS" dirty="0" smtClean="0"/>
              <a:t>P.U</a:t>
            </a:r>
            <a:endParaRPr lang="sr-Latn-CS" dirty="0" smtClean="0"/>
          </a:p>
          <a:p>
            <a:r>
              <a:rPr lang="sr-Latn-CS" dirty="0" smtClean="0"/>
              <a:t>Ispitivanje psiho-fizičke zrelosti dece za polazak u prvi razred vrši školski pedagog posle upisa.</a:t>
            </a:r>
          </a:p>
          <a:p>
            <a:r>
              <a:rPr lang="sr-Latn-CS" dirty="0" smtClean="0"/>
              <a:t>Ako se utvrdi da je detetu potrebna dodatna podrška u obrazovanju, za dete se donosi IOP plan ili se obraćaju IRK</a:t>
            </a:r>
          </a:p>
          <a:p>
            <a:r>
              <a:rPr lang="sr-Latn-CS" dirty="0" smtClean="0"/>
              <a:t>Kolektivna poseta budućih prvaka školi.</a:t>
            </a:r>
          </a:p>
          <a:p>
            <a:r>
              <a:rPr lang="sr-Latn-CS" dirty="0" smtClean="0"/>
              <a:t>U zadnjoj nedelji marta održaće se zajednički roditeljski sastanak za roditelje budućih prvaka- u osnovnoj školi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E:\My Documents\Uverenje o pohadjanju PPP br.9-1011-plava mas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46238"/>
            <a:ext cx="5040560" cy="666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7088832" cy="5090120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sr-Latn-CS" dirty="0" smtClean="0">
                <a:solidFill>
                  <a:schemeClr val="tx1"/>
                </a:solidFill>
              </a:rPr>
              <a:t> PPP je postao obavezan od 2006. godine</a:t>
            </a:r>
          </a:p>
          <a:p>
            <a:pPr algn="l">
              <a:buFontTx/>
              <a:buChar char="-"/>
            </a:pPr>
            <a:r>
              <a:rPr lang="sr-Latn-CS" dirty="0" smtClean="0">
                <a:solidFill>
                  <a:schemeClr val="tx1"/>
                </a:solidFill>
              </a:rPr>
              <a:t> Traje 9 meseci </a:t>
            </a:r>
          </a:p>
          <a:p>
            <a:pPr algn="l">
              <a:buFontTx/>
              <a:buChar char="-"/>
            </a:pPr>
            <a:r>
              <a:rPr lang="sr-Latn-CS" dirty="0" smtClean="0">
                <a:solidFill>
                  <a:schemeClr val="tx1"/>
                </a:solidFill>
              </a:rPr>
              <a:t> U ovoj godini obavezna su deca rođena od </a:t>
            </a:r>
            <a:r>
              <a:rPr lang="sr-Latn-CS" b="1" dirty="0" smtClean="0">
                <a:solidFill>
                  <a:schemeClr val="tx1"/>
                </a:solidFill>
              </a:rPr>
              <a:t>marta 2008. do marta 2009</a:t>
            </a:r>
            <a:r>
              <a:rPr lang="sr-Latn-CS" dirty="0" smtClean="0">
                <a:solidFill>
                  <a:schemeClr val="tx1"/>
                </a:solidFill>
              </a:rPr>
              <a:t>. godine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istrator\Desktop\Slike 2014 2015 Letopis\Zora Alenka Dečja nedelja\IMG_0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64904"/>
            <a:ext cx="5976664" cy="4482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sr-Latn-CS" b="1" dirty="0" smtClean="0"/>
              <a:t>127 predškolaca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47664" y="1196752"/>
          <a:ext cx="6000328" cy="1046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164"/>
                <a:gridCol w="3000164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400" dirty="0" smtClean="0"/>
                        <a:t>Bački Petrovac : 52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dirty="0" smtClean="0"/>
                        <a:t>Maglić : 27</a:t>
                      </a:r>
                      <a:endParaRPr lang="en-US" sz="2400" dirty="0"/>
                    </a:p>
                  </a:txBody>
                  <a:tcPr/>
                </a:tc>
              </a:tr>
              <a:tr h="470713">
                <a:tc>
                  <a:txBody>
                    <a:bodyPr/>
                    <a:lstStyle/>
                    <a:p>
                      <a:pPr algn="ctr"/>
                      <a:r>
                        <a:rPr lang="sr-Latn-CS" sz="2400" dirty="0" smtClean="0"/>
                        <a:t>Kulpin : 26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dirty="0" smtClean="0"/>
                        <a:t>Gložan : 24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524000" y="2276872"/>
          <a:ext cx="60960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r-Latn-CS" dirty="0" smtClean="0"/>
              <a:t>Zašto je PPP </a:t>
            </a:r>
            <a:r>
              <a:rPr lang="en-US" dirty="0" err="1" smtClean="0"/>
              <a:t>va</a:t>
            </a:r>
            <a:r>
              <a:rPr lang="sr-Latn-CS" smtClean="0"/>
              <a:t>žan?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8245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r-Latn-CS" sz="2800" b="1" u="sng" dirty="0" smtClean="0"/>
              <a:t>Deca koja su pohađala PPP pokazali su prednosti:</a:t>
            </a:r>
          </a:p>
          <a:p>
            <a:pPr>
              <a:buFont typeface="Arial" charset="0"/>
              <a:buChar char="•"/>
            </a:pPr>
            <a:endParaRPr lang="sr-Latn-CS" sz="2800" b="1" u="sng" dirty="0"/>
          </a:p>
          <a:p>
            <a:pPr>
              <a:buFont typeface="Arial" charset="0"/>
              <a:buChar char="•"/>
            </a:pPr>
            <a:r>
              <a:rPr lang="sr-Latn-CS" sz="2800" dirty="0" smtClean="0"/>
              <a:t>U pogledu </a:t>
            </a:r>
            <a:r>
              <a:rPr lang="sr-Latn-CS" sz="2800" b="1" dirty="0" smtClean="0"/>
              <a:t>socijalizacije</a:t>
            </a:r>
            <a:r>
              <a:rPr lang="sr-Latn-CS" sz="2800" dirty="0" smtClean="0"/>
              <a:t> (lakše se uklapala u kolektiv, bila društvenija, druželjubivija....)</a:t>
            </a:r>
          </a:p>
          <a:p>
            <a:pPr>
              <a:buFont typeface="Arial" charset="0"/>
              <a:buChar char="•"/>
            </a:pPr>
            <a:r>
              <a:rPr lang="sr-Latn-CS" sz="2800" dirty="0" smtClean="0"/>
              <a:t>U odnosu na </a:t>
            </a:r>
            <a:r>
              <a:rPr lang="sr-Latn-CS" sz="2800" b="1" dirty="0" smtClean="0"/>
              <a:t>školske obaveze </a:t>
            </a:r>
            <a:r>
              <a:rPr lang="sr-Latn-CS" sz="2800" dirty="0" smtClean="0"/>
              <a:t>(bolje pazila na časovima, bolje koncentrisala....)</a:t>
            </a:r>
          </a:p>
          <a:p>
            <a:pPr>
              <a:buFont typeface="Arial" charset="0"/>
              <a:buChar char="•"/>
            </a:pPr>
            <a:r>
              <a:rPr lang="sr-Latn-CS" sz="2800" dirty="0" smtClean="0"/>
              <a:t>U </a:t>
            </a:r>
            <a:r>
              <a:rPr lang="sr-Latn-CS" sz="2800" b="1" dirty="0" smtClean="0"/>
              <a:t>ličnim kvalitetima </a:t>
            </a:r>
            <a:r>
              <a:rPr lang="sr-Latn-CS" sz="2800" dirty="0" smtClean="0"/>
              <a:t>(samostalnija, slobodnija...)</a:t>
            </a:r>
          </a:p>
          <a:p>
            <a:pPr>
              <a:buFont typeface="Arial" charset="0"/>
              <a:buChar char="•"/>
            </a:pPr>
            <a:r>
              <a:rPr lang="sr-Latn-CS" sz="2800" dirty="0" smtClean="0"/>
              <a:t>Više </a:t>
            </a:r>
            <a:r>
              <a:rPr lang="sr-Latn-CS" sz="2800" b="1" dirty="0" smtClean="0"/>
              <a:t>predznanja</a:t>
            </a:r>
            <a:r>
              <a:rPr lang="sr-Latn-CS" sz="2800" dirty="0" smtClean="0"/>
              <a:t> (lakše pratili nastavu, brže učili...)</a:t>
            </a:r>
          </a:p>
          <a:p>
            <a:pPr>
              <a:buFont typeface="Arial" charset="0"/>
              <a:buChar char="•"/>
            </a:pPr>
            <a:r>
              <a:rPr lang="sr-Latn-CS" sz="2800" dirty="0" smtClean="0"/>
              <a:t>U </a:t>
            </a:r>
            <a:r>
              <a:rPr lang="sr-Latn-CS" sz="2800" b="1" dirty="0" smtClean="0"/>
              <a:t>razvijenim sposobnostima  </a:t>
            </a:r>
            <a:r>
              <a:rPr lang="sr-Latn-CS" sz="2800" dirty="0" smtClean="0"/>
              <a:t>(za likovno izražavanje, verbalnim i motoričkim sposobnostima...)</a:t>
            </a:r>
          </a:p>
          <a:p>
            <a:pPr>
              <a:buFont typeface="Arial" charset="0"/>
              <a:buChar char="•"/>
            </a:pPr>
            <a:endParaRPr lang="sr-Latn-CS" sz="2800" dirty="0" smtClean="0"/>
          </a:p>
          <a:p>
            <a:pPr>
              <a:buNone/>
            </a:pPr>
            <a:endParaRPr lang="sr-Latn-C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Slike 2014 2015 Letopis\Zora Alenka Dečja nedelja\IMG_0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391" y="476250"/>
            <a:ext cx="7533217" cy="5649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12776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sr-Latn-CS" sz="3200" dirty="0" smtClean="0"/>
              <a:t> Razvoj govora</a:t>
            </a:r>
          </a:p>
          <a:p>
            <a:pPr>
              <a:buFontTx/>
              <a:buChar char="•"/>
            </a:pPr>
            <a:r>
              <a:rPr lang="sr-Latn-CS" sz="3200" dirty="0" smtClean="0"/>
              <a:t> Razvoj matematičkih </a:t>
            </a:r>
          </a:p>
          <a:p>
            <a:r>
              <a:rPr lang="sr-Latn-CS" sz="3200" dirty="0" smtClean="0"/>
              <a:t>   pojmova</a:t>
            </a:r>
          </a:p>
          <a:p>
            <a:pPr>
              <a:buFontTx/>
              <a:buChar char="•"/>
            </a:pPr>
            <a:r>
              <a:rPr lang="sr-Latn-CS" sz="3200" dirty="0" smtClean="0"/>
              <a:t> Upoznavanje prirodne </a:t>
            </a:r>
          </a:p>
          <a:p>
            <a:r>
              <a:rPr lang="sr-Latn-CS" sz="3200" dirty="0" smtClean="0"/>
              <a:t>    i društvene sredine</a:t>
            </a:r>
          </a:p>
          <a:p>
            <a:pPr>
              <a:buFontTx/>
              <a:buChar char="•"/>
            </a:pPr>
            <a:r>
              <a:rPr lang="sr-Latn-CS" sz="3200" dirty="0" smtClean="0"/>
              <a:t> Fizičke aktivnosti</a:t>
            </a:r>
          </a:p>
          <a:p>
            <a:pPr>
              <a:buFontTx/>
              <a:buChar char="•"/>
            </a:pPr>
            <a:r>
              <a:rPr lang="sr-Latn-CS" sz="3200" dirty="0" smtClean="0"/>
              <a:t> Likovno i muzičko izražavanje</a:t>
            </a:r>
          </a:p>
          <a:p>
            <a:pPr>
              <a:buFontTx/>
              <a:buChar char="•"/>
            </a:pPr>
            <a:r>
              <a:rPr lang="sr-Latn-CS" sz="3200" dirty="0" smtClean="0"/>
              <a:t> Priprema za početno čitanje i pisanje</a:t>
            </a:r>
            <a:endParaRPr lang="sr-Latn-CS" sz="32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3672408" cy="1080120"/>
          </a:xfrm>
        </p:spPr>
        <p:txBody>
          <a:bodyPr/>
          <a:lstStyle/>
          <a:p>
            <a:r>
              <a:rPr lang="sr-Latn-CS" dirty="0" smtClean="0"/>
              <a:t>OBLASTI PPP</a:t>
            </a:r>
            <a:endParaRPr lang="en-US" dirty="0"/>
          </a:p>
        </p:txBody>
      </p:sp>
      <p:pic>
        <p:nvPicPr>
          <p:cNvPr id="4098" name="Picture 2" descr="C:\Users\Administrator\Desktop\Slike 2014 2015 Letopis\Zora Alenka Dečja nedelja\IMG_0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512139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404664"/>
            <a:ext cx="75608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sr-Latn-CS" sz="2800" dirty="0" smtClean="0"/>
              <a:t>Iz oblasti </a:t>
            </a:r>
            <a:r>
              <a:rPr lang="sr-Latn-CS" sz="2800" b="1" dirty="0" smtClean="0"/>
              <a:t>razvoja govora</a:t>
            </a:r>
            <a:r>
              <a:rPr lang="sr-Latn-CS" sz="2800" dirty="0" smtClean="0"/>
              <a:t> planiraju se aktivnosti koje će omogućiti deci :</a:t>
            </a:r>
          </a:p>
          <a:p>
            <a:pPr eaLnBrk="0" hangingPunct="0">
              <a:spcBef>
                <a:spcPct val="50000"/>
              </a:spcBef>
            </a:pPr>
            <a:endParaRPr lang="sr-Latn-CS" sz="2800" dirty="0" smtClean="0"/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sr-Latn-CS" sz="2800" dirty="0" smtClean="0"/>
              <a:t> da pravilno artikulišu sve glasove,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sr-Latn-CS" sz="2800" dirty="0" smtClean="0"/>
              <a:t> da pravilno drže olovku,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sr-Latn-CS" sz="2800" dirty="0" smtClean="0"/>
              <a:t> da poznaju grafo-motoričke vežbe,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sr-Latn-CS" sz="2800" dirty="0" smtClean="0"/>
              <a:t> da pažljivo slušaju sagovornika u komunikaciji,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sr-Latn-CS" sz="2800" dirty="0" smtClean="0"/>
              <a:t> da budu radoznala i slobodna u komunikaciji,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sr-Latn-CS" sz="2800" dirty="0" smtClean="0"/>
              <a:t> da ispričaju priču po slici,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sr-Latn-CS" sz="2800" dirty="0" smtClean="0"/>
              <a:t> ne očekuje se da znaju da čitaju i pišu.</a:t>
            </a:r>
            <a:endParaRPr lang="sr-Latn-C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136904" cy="6192688"/>
          </a:xfrm>
        </p:spPr>
        <p:txBody>
          <a:bodyPr>
            <a:normAutofit fontScale="62500" lnSpcReduction="20000"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sz="3800" dirty="0" smtClean="0"/>
              <a:t>Iz oblasti razvoja početnih </a:t>
            </a:r>
            <a:r>
              <a:rPr lang="sr-Latn-CS" sz="3800" b="1" dirty="0" smtClean="0"/>
              <a:t>matematičkih pojmova</a:t>
            </a:r>
            <a:r>
              <a:rPr lang="sr-Latn-CS" sz="3800" dirty="0" smtClean="0"/>
              <a:t> planiraju se aktivnosti koje će omogućiti deci :  </a:t>
            </a:r>
          </a:p>
          <a:p>
            <a:pPr eaLnBrk="0" hangingPunct="0">
              <a:spcBef>
                <a:spcPct val="50000"/>
              </a:spcBef>
              <a:buNone/>
            </a:pPr>
            <a:endParaRPr lang="sr-Latn-CS" dirty="0" smtClean="0"/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sr-Latn-CS" dirty="0" smtClean="0"/>
              <a:t>da znaju da broje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sr-Latn-CS" dirty="0" smtClean="0"/>
              <a:t>da se dobro orijentišu u 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sr-Latn-CS" dirty="0" smtClean="0"/>
              <a:t>     prostoru,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sr-Latn-CS" dirty="0" smtClean="0"/>
              <a:t> da razumeju prostorne 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sr-Latn-CS" dirty="0" smtClean="0"/>
              <a:t>     odnose i relacije ( gore, dole,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sr-Latn-CS" dirty="0" smtClean="0"/>
              <a:t>      u, na, izmedju, levo, desno,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sr-Latn-CS" dirty="0" smtClean="0"/>
              <a:t>      ispred, iza...),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sr-Latn-CS" dirty="0" smtClean="0"/>
              <a:t> da poznaju geometrijska tela u 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sr-Latn-CS" dirty="0" smtClean="0"/>
              <a:t>      prostoru ( lopta, kocka...),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sr-Latn-CS" dirty="0" smtClean="0"/>
              <a:t>geometrijske figure u ravni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sr-Latn-CS" dirty="0" smtClean="0"/>
              <a:t>      ( trougao, kvadrat...),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sr-Latn-CS" dirty="0" smtClean="0"/>
              <a:t>pojam linije i vrste linija.</a:t>
            </a:r>
            <a:endParaRPr lang="en-US" dirty="0"/>
          </a:p>
        </p:txBody>
      </p:sp>
      <p:pic>
        <p:nvPicPr>
          <p:cNvPr id="9218" name="Picture 2" descr="C:\Users\Administrator\My Documents\My Pictures\2010,2011\Picture 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4189837" cy="3142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5050904" cy="5865515"/>
          </a:xfrm>
        </p:spPr>
        <p:txBody>
          <a:bodyPr>
            <a:normAutofit fontScale="92500" lnSpcReduction="10000"/>
          </a:bodyPr>
          <a:lstStyle/>
          <a:p>
            <a:pPr eaLnBrk="0" hangingPunct="0"/>
            <a:r>
              <a:rPr lang="sr-Latn-CS" dirty="0" smtClean="0"/>
              <a:t>Iz oblasti </a:t>
            </a:r>
            <a:r>
              <a:rPr lang="sr-Latn-CS" b="1" dirty="0" smtClean="0"/>
              <a:t>upoznavanja okoline</a:t>
            </a:r>
            <a:r>
              <a:rPr lang="sr-Latn-CS" dirty="0" smtClean="0"/>
              <a:t> deca uče:</a:t>
            </a:r>
          </a:p>
          <a:p>
            <a:pPr eaLnBrk="0" hangingPunct="0"/>
            <a:endParaRPr lang="sr-Latn-CS" dirty="0" smtClean="0"/>
          </a:p>
          <a:p>
            <a:pPr eaLnBrk="0" hangingPunct="0">
              <a:buFont typeface="Wingdings" pitchFamily="2" charset="2"/>
              <a:buChar char="Ø"/>
            </a:pPr>
            <a:r>
              <a:rPr lang="sr-Latn-CS" dirty="0" smtClean="0"/>
              <a:t> da se orijentišu u </a:t>
            </a:r>
          </a:p>
          <a:p>
            <a:pPr eaLnBrk="0" hangingPunct="0">
              <a:buNone/>
            </a:pPr>
            <a:r>
              <a:rPr lang="sr-Latn-CS" dirty="0" smtClean="0"/>
              <a:t>     vremenu i prostoru,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sr-Latn-CS" dirty="0" smtClean="0"/>
              <a:t> da razlikuju živu i neživu prirodu,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sr-Latn-CS" dirty="0" smtClean="0"/>
              <a:t> da razlikuju domaće </a:t>
            </a:r>
          </a:p>
          <a:p>
            <a:pPr eaLnBrk="0" hangingPunct="0">
              <a:buNone/>
            </a:pPr>
            <a:r>
              <a:rPr lang="sr-Latn-CS" dirty="0" smtClean="0"/>
              <a:t>    i divlje životinje,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sr-Latn-CS" dirty="0" smtClean="0"/>
              <a:t> da poznaju zanate ljudi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sr-Latn-CS" dirty="0" smtClean="0"/>
              <a:t> da znaju kako funkcioniše ljudsko telo.</a:t>
            </a:r>
          </a:p>
          <a:p>
            <a:pPr eaLnBrk="0" hangingPunct="0">
              <a:buFont typeface="Wingdings" pitchFamily="2" charset="2"/>
              <a:buNone/>
            </a:pPr>
            <a:endParaRPr lang="sr-Latn-CS" dirty="0" smtClean="0"/>
          </a:p>
          <a:p>
            <a:endParaRPr lang="en-US" dirty="0"/>
          </a:p>
        </p:txBody>
      </p:sp>
      <p:pic>
        <p:nvPicPr>
          <p:cNvPr id="5122" name="Picture 2" descr="C:\Users\Administrator\Desktop\Slike 2014 2015 Letopis\Zora Alenka Dečja nedelja\IMG_0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410445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657</Words>
  <Application>Microsoft Office PowerPoint</Application>
  <PresentationFormat>On-screen Show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    PRIPREMNI      PREDŠKOLSKI PROGRAM   </vt:lpstr>
      <vt:lpstr>Slide 2</vt:lpstr>
      <vt:lpstr>Slide 3</vt:lpstr>
      <vt:lpstr>Zašto je PPP važan?</vt:lpstr>
      <vt:lpstr>Slide 5</vt:lpstr>
      <vt:lpstr>OBLASTI PPP</vt:lpstr>
      <vt:lpstr>Slide 7</vt:lpstr>
      <vt:lpstr>Slide 8</vt:lpstr>
      <vt:lpstr>Slide 9</vt:lpstr>
      <vt:lpstr> Kako roditelji mogu pomoći u pripremi za školu</vt:lpstr>
      <vt:lpstr>Slide 11</vt:lpstr>
      <vt:lpstr>       Postavite pitanja:  Kako se moje dete ponaša u grupi, vrtiću, na ulici, u igri sa vršnjacima?  Da li ulazi u konflikte češće  ili ređe od drugih?  Ume li da sarađuje,  da čeka svoj red,  da sasluša drugog?  </vt:lpstr>
      <vt:lpstr>Slide 13</vt:lpstr>
      <vt:lpstr>   PODSTIČITE RAZVOJ FINE MOTORIKE</vt:lpstr>
      <vt:lpstr>Slide 15</vt:lpstr>
      <vt:lpstr>Slide 16</vt:lpstr>
      <vt:lpstr>Aktivnosti vezane za upis u prvi razred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PRIPREMNI PREDŠKOLSKI PROGRAM</dc:title>
  <dc:creator>Your Full Name Here</dc:creator>
  <cp:lastModifiedBy>Your Full Name Here</cp:lastModifiedBy>
  <cp:revision>50</cp:revision>
  <dcterms:created xsi:type="dcterms:W3CDTF">2011-09-21T02:52:23Z</dcterms:created>
  <dcterms:modified xsi:type="dcterms:W3CDTF">2015-03-19T11:23:13Z</dcterms:modified>
</cp:coreProperties>
</file>